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8" r:id="rId9"/>
    <p:sldId id="270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FF5C2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48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B7D0-F4B1-441B-9081-C3FB8596F288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642-21FE-4921-8A01-697FD32B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3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B7D0-F4B1-441B-9081-C3FB8596F288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642-21FE-4921-8A01-697FD32B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0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B7D0-F4B1-441B-9081-C3FB8596F288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642-21FE-4921-8A01-697FD32B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7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B7D0-F4B1-441B-9081-C3FB8596F288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642-21FE-4921-8A01-697FD32B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B7D0-F4B1-441B-9081-C3FB8596F288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642-21FE-4921-8A01-697FD32B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7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B7D0-F4B1-441B-9081-C3FB8596F288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642-21FE-4921-8A01-697FD32B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9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B7D0-F4B1-441B-9081-C3FB8596F288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642-21FE-4921-8A01-697FD32B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8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B7D0-F4B1-441B-9081-C3FB8596F288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642-21FE-4921-8A01-697FD32B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B7D0-F4B1-441B-9081-C3FB8596F288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642-21FE-4921-8A01-697FD32B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6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B7D0-F4B1-441B-9081-C3FB8596F288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642-21FE-4921-8A01-697FD32B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B7D0-F4B1-441B-9081-C3FB8596F288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642-21FE-4921-8A01-697FD32B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9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1B7D0-F4B1-441B-9081-C3FB8596F288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C642-21FE-4921-8A01-697FD32B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5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>
            <a:off x="3996266" y="-22307"/>
            <a:ext cx="8229600" cy="16055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2241837" y="-2252990"/>
            <a:ext cx="1564431" cy="6048104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 flipV="1">
            <a:off x="7806265" y="4953000"/>
            <a:ext cx="4385733" cy="18949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 flipV="1">
            <a:off x="5154296" y="687702"/>
            <a:ext cx="1028273" cy="11336868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390" y="79502"/>
            <a:ext cx="385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Городской округ «Город Лесной»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Свердловская область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431" y="5246538"/>
            <a:ext cx="965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Практика: «Комитет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солдатских матерей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г.Лесного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: защита прав, гражданско-патриотическое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вос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-питание, социальная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поддержка»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 descr="https://i.mycdn.me/i?r=AyH4iRPQ2q0otWIFepML2LxR5HBb3d92oy__ct5-tjaEG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61" y="2147770"/>
            <a:ext cx="4235116" cy="29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66651" y="1275098"/>
            <a:ext cx="9910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Конкурс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лучших муниципальных практик и инициатив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социально-экономического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развития в муниципальных образованиях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территориях присутствия </a:t>
            </a:r>
            <a:endParaRPr lang="ru-RU" sz="1600" b="1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Госкорпорации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Росатом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» в 2020 году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>
            <a:off x="3962398" y="-11155"/>
            <a:ext cx="8229600" cy="16055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3060702" y="-3071855"/>
            <a:ext cx="1583268" cy="770466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 flipV="1">
            <a:off x="7806265" y="4953000"/>
            <a:ext cx="4385733" cy="18949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 flipV="1">
            <a:off x="5154296" y="687702"/>
            <a:ext cx="1028273" cy="11336868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390" y="79502"/>
            <a:ext cx="385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Городской округ «Город Лесной»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Свердловская область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7418" y="0"/>
            <a:ext cx="428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Общественная организация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Комитет солдатских матерей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2336" y="734727"/>
            <a:ext cx="340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Лидер Проекта</a:t>
            </a:r>
          </a:p>
          <a:p>
            <a:pPr algn="ctr"/>
            <a:r>
              <a:rPr lang="ru-RU" sz="1600" b="1" dirty="0" smtClean="0">
                <a:solidFill>
                  <a:srgbClr val="004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Маркелова </a:t>
            </a:r>
            <a:r>
              <a:rPr lang="ru-RU" sz="1600" b="1" dirty="0" err="1" smtClean="0">
                <a:solidFill>
                  <a:srgbClr val="004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Нэлля</a:t>
            </a:r>
            <a:r>
              <a:rPr lang="ru-RU" sz="1600" b="1" dirty="0" smtClean="0">
                <a:solidFill>
                  <a:srgbClr val="004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Ивановна</a:t>
            </a:r>
            <a:endParaRPr lang="ru-RU" sz="1600" b="1" dirty="0">
              <a:solidFill>
                <a:srgbClr val="004D86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3219" y="1463335"/>
            <a:ext cx="349380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Общественный помощник Уполномоченного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по правам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человека 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Свердловской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области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Сопредседатель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правления Союза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КСМ Свердловской области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Председатель КСМ г. Лесного 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2390" y="3508837"/>
            <a:ext cx="1680611" cy="2358843"/>
          </a:xfrm>
          <a:prstGeom prst="rect">
            <a:avLst/>
          </a:prstGeom>
        </p:spPr>
      </p:pic>
      <p:pic>
        <p:nvPicPr>
          <p:cNvPr id="1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942092" y="3495309"/>
            <a:ext cx="1715892" cy="2501397"/>
          </a:xfrm>
          <a:prstGeom prst="rect">
            <a:avLst/>
          </a:prstGeom>
        </p:spPr>
      </p:pic>
      <p:pic>
        <p:nvPicPr>
          <p:cNvPr id="21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638938" y="3516127"/>
            <a:ext cx="1711568" cy="2514492"/>
          </a:xfrm>
          <a:prstGeom prst="rect">
            <a:avLst/>
          </a:prstGeom>
        </p:spPr>
      </p:pic>
      <p:pic>
        <p:nvPicPr>
          <p:cNvPr id="22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41" y="3692917"/>
            <a:ext cx="1564651" cy="2275512"/>
          </a:xfrm>
          <a:prstGeom prst="rect">
            <a:avLst/>
          </a:prstGeom>
        </p:spPr>
      </p:pic>
      <p:pic>
        <p:nvPicPr>
          <p:cNvPr id="23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7094521" y="3586145"/>
            <a:ext cx="1545846" cy="2442018"/>
          </a:xfrm>
          <a:prstGeom prst="rect">
            <a:avLst/>
          </a:prstGeom>
        </p:spPr>
      </p:pic>
      <p:pic>
        <p:nvPicPr>
          <p:cNvPr id="24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8774612" y="3652584"/>
            <a:ext cx="1548130" cy="2247900"/>
          </a:xfrm>
          <a:prstGeom prst="rect">
            <a:avLst/>
          </a:prstGeom>
        </p:spPr>
      </p:pic>
      <p:pic>
        <p:nvPicPr>
          <p:cNvPr id="25" name="Picture 7"/>
          <p:cNvPicPr/>
          <p:nvPr/>
        </p:nvPicPr>
        <p:blipFill>
          <a:blip r:embed="rId8"/>
          <a:stretch>
            <a:fillRect/>
          </a:stretch>
        </p:blipFill>
        <p:spPr>
          <a:xfrm>
            <a:off x="10456986" y="3602520"/>
            <a:ext cx="1524251" cy="2265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81" y="1384276"/>
            <a:ext cx="3465443" cy="22186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08502" y="1714253"/>
            <a:ext cx="3409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Координаты: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+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79086343986,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600" dirty="0" err="1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эл.почта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</a:t>
            </a:r>
            <a:r>
              <a:rPr lang="en-US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2014@</a:t>
            </a:r>
            <a:r>
              <a:rPr lang="en-US" sz="16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bk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 err="1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>
            <a:off x="3962398" y="-11155"/>
            <a:ext cx="8229600" cy="16055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3060702" y="-3071855"/>
            <a:ext cx="1583268" cy="770466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 flipV="1">
            <a:off x="7806265" y="4953000"/>
            <a:ext cx="4385733" cy="18949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 flipV="1">
            <a:off x="5154296" y="687702"/>
            <a:ext cx="1028273" cy="11336868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390" y="79502"/>
            <a:ext cx="385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Городской округ «Город Лесной»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Свердловская область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7418" y="0"/>
            <a:ext cx="428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Общественная организация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Комитет солдатских матерей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3736" y="1657573"/>
            <a:ext cx="7207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anose="02040502050405020303" pitchFamily="18" charset="0"/>
              </a:rPr>
              <a:t>         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Общественная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организация «Комитет солдатских матерей» города Лесного Свердловской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области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это объединение неравнодушных людей, создающих уникальную возможность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проявить активность в решении социальных проблем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семей военнослужащих нашего города, объединив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усилия взрослых и детей –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всех социальных партнеров. </a:t>
            </a:r>
          </a:p>
          <a:p>
            <a:pPr algn="just"/>
            <a:endParaRPr lang="ru-RU" sz="1400" dirty="0">
              <a:latin typeface="Georgia" panose="02040502050405020303" pitchFamily="18" charset="0"/>
            </a:endParaRPr>
          </a:p>
          <a:p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391" y="3996253"/>
            <a:ext cx="7066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271463" algn="just">
              <a:spcAft>
                <a:spcPts val="0"/>
              </a:spcAft>
              <a:tabLst>
                <a:tab pos="6858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Цель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практики -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создание системной работы по охране прав лиц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допризывно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-призывного возраста, военно-служащих, проходящих военную службу по призыву и контракту в Вооруженных Силах Рос-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сийской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Федерации, членов их семей и родственников, ветеранов, а также информационная, психологическая, социальная помощь и поддержка этим категориям населения на принципах социального партнерства всех субъектов общественно-политической жизни. </a:t>
            </a:r>
          </a:p>
        </p:txBody>
      </p:sp>
      <p:pic>
        <p:nvPicPr>
          <p:cNvPr id="14" name="Рисунок 13" descr="https://i.mycdn.me/image?id=863024213199&amp;t=3&amp;plc=WEB&amp;tkn=*jHcKfqa3qPlg9rFPw8m4wElqtU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9" y="863876"/>
            <a:ext cx="4054398" cy="257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.mycdn.me/i?r=AyH4iRPQ2q0otWIFepML2LxR-NSioMKvXHy5OLOA9n2wX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42" y="3642274"/>
            <a:ext cx="4605197" cy="28974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3559" y="3440166"/>
            <a:ext cx="405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Открытие фестиваля «Белые журавли»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7616" y="5830633"/>
            <a:ext cx="404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Присяга в в/части 3275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>
            <a:off x="3962398" y="-11155"/>
            <a:ext cx="8229600" cy="16055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3060702" y="-3071855"/>
            <a:ext cx="1583268" cy="770466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 flipV="1">
            <a:off x="7806265" y="4953000"/>
            <a:ext cx="4385733" cy="18949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 flipV="1">
            <a:off x="5154296" y="687702"/>
            <a:ext cx="1028273" cy="11336868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390" y="79502"/>
            <a:ext cx="385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Городской округ «Город Лесной»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Свердловская область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7418" y="0"/>
            <a:ext cx="428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Общественная организация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Комитет солдатских матерей»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257" y="1553276"/>
            <a:ext cx="1156063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разработка и внедрение новых социальных технологий по решению проблем военнослужащих и их семей;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       - оказание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адресной помощи семьям военнослужащих, попавшим в трудную жизненную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ситуацию;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      - информационная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 консультативно-просветительская деятельность по вопросам защиты прав военнослужащих и их семей, а также развитие просвещения и образования в области прав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человека;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indent="379095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- привлечение внимания и обеспечение взаимодействия и сотрудничества с общественными организациями и гражданами, государственными учреждениями, исполнительными, законодательными, судебными и правоохранительными органами, военными структурами и ведомствами в решении вопросов защиты прав, интересов; </a:t>
            </a:r>
          </a:p>
          <a:p>
            <a:pPr indent="379095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- поддержка социально значимых инициатив женщин-матерей города по гражданско-патриотическому воспитанию молодежи;</a:t>
            </a:r>
          </a:p>
          <a:p>
            <a:pPr indent="379095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-  обмен опытом с общественными организациями Северного управленческого округа, Свердловской области и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городов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присутствия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Госкорпорации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«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Росатом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»;</a:t>
            </a:r>
          </a:p>
          <a:p>
            <a:pPr indent="379095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- расширение участия в социально-значимых мероприятиях городского округа «Город Лесной», городов Северного управленческого округа, Свердловской области, городов присутствия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Госкорпорации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«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Росатом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»;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условий для социальной адаптации и интеграции в общественную жизнь граждан старшего поколения, ветеранов вооруженных сил.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7689" y="999278"/>
            <a:ext cx="2847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9670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>
            <a:off x="3962398" y="-11155"/>
            <a:ext cx="8229600" cy="16055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3060702" y="-3071855"/>
            <a:ext cx="1583268" cy="770466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 flipV="1">
            <a:off x="7806265" y="4953000"/>
            <a:ext cx="4385733" cy="18949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 flipV="1">
            <a:off x="5154296" y="687702"/>
            <a:ext cx="1028273" cy="11336868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390" y="79502"/>
            <a:ext cx="385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Городской округ «Город Лесной»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Свердловская область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7418" y="0"/>
            <a:ext cx="428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Общественная организация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Комитет солдатских матерей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649" y="1884663"/>
            <a:ext cx="1176869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 вовлечение  молодежи,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ветеранов боевых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действий, военнослужащих, женщин-матерей 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практическую деятельность по реализации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социально-значимых мероприятий в городе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и области;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-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адресность, мобильность, коллегиальность, инициативность, открытость и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бескорыстность в решении вопросов по защите прав военнослужащих с посещением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войсковых частей по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всей;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-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привлечение социальных партнёров к решению общественных проблем и проблем семей военнослужащих;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- активное участие в волонтерском (добровольческом)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движении, в совместном решении (на уровне одной семьи, членов семей военнослужащих, коллективов обучающихся общеобразовательных организаций городского округа «Город Лесной» совместно с родителями) личностно и общественно значимых проблем;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- индивидуальный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подход к сохранению социального, нравственного благополучия матерей, погибших военнослужащих, в том числе погибших в «горячих точках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»;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-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информационная открытость;</a:t>
            </a:r>
          </a:p>
          <a:p>
            <a:pPr marL="271463" indent="-93663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-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проектный подход в решении социально значимых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проблем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4799" y="1436299"/>
            <a:ext cx="10617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D86"/>
                </a:solidFill>
                <a:latin typeface="Georgia" panose="02040502050405020303" pitchFamily="18" charset="0"/>
              </a:rPr>
              <a:t>Принципиальные подходы, избранные при разработке и внедрении </a:t>
            </a:r>
            <a:r>
              <a:rPr lang="ru-RU" sz="1600" b="1" dirty="0" smtClean="0">
                <a:solidFill>
                  <a:srgbClr val="004D86"/>
                </a:solidFill>
                <a:latin typeface="Georgia" panose="02040502050405020303" pitchFamily="18" charset="0"/>
              </a:rPr>
              <a:t>Проекта</a:t>
            </a:r>
            <a:endParaRPr lang="ru-RU" sz="1600" b="1" dirty="0">
              <a:solidFill>
                <a:srgbClr val="004D8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>
            <a:off x="3962398" y="-11155"/>
            <a:ext cx="8229600" cy="16055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3060702" y="-3071855"/>
            <a:ext cx="1583268" cy="770466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 flipV="1">
            <a:off x="7806265" y="4953000"/>
            <a:ext cx="4385733" cy="18949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 flipV="1">
            <a:off x="5154296" y="687702"/>
            <a:ext cx="1028273" cy="11336868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390" y="79502"/>
            <a:ext cx="385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Городской округ «Город Лесной»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Свердловская область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7418" y="0"/>
            <a:ext cx="428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Общественная организация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Комитет солдатских матерей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991" y="1365249"/>
            <a:ext cx="7663875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>
              <a:spcAft>
                <a:spcPts val="600"/>
              </a:spcAft>
              <a:tabLst>
                <a:tab pos="457200" algn="l"/>
                <a:tab pos="11430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1. Члены Комитета солдатских матерей г. Лесного</a:t>
            </a:r>
          </a:p>
          <a:p>
            <a:pPr marL="271463">
              <a:spcAft>
                <a:spcPts val="600"/>
              </a:spcAft>
              <a:tabLst>
                <a:tab pos="457200" algn="l"/>
                <a:tab pos="11430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2.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АНО «Центр правовой и социальной поддержки населения ГО «Город Лесной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71463">
              <a:spcAft>
                <a:spcPts val="600"/>
              </a:spcAft>
              <a:tabLst>
                <a:tab pos="457200" algn="l"/>
                <a:tab pos="11430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3. Ветераны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боевых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действий и локальных войн.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71463">
              <a:spcAft>
                <a:spcPts val="600"/>
              </a:spcAft>
              <a:tabLst>
                <a:tab pos="457200" algn="l"/>
                <a:tab pos="11430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4. Администрация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ГО «Город Лесной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71463">
              <a:spcAft>
                <a:spcPts val="600"/>
              </a:spcAft>
              <a:tabLst>
                <a:tab pos="457200" algn="l"/>
                <a:tab pos="11430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5. Командование войсковых частей, расположенных на территории ЗАТО, военный комиссариат городов Лесной, </a:t>
            </a:r>
            <a:r>
              <a:rPr lang="ru-RU" sz="1600" dirty="0" err="1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Н.Тура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Качканар.</a:t>
            </a:r>
          </a:p>
          <a:p>
            <a:pPr marL="271463">
              <a:spcAft>
                <a:spcPts val="600"/>
              </a:spcAft>
              <a:tabLst>
                <a:tab pos="457200" algn="l"/>
                <a:tab pos="11430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6. Территориальный отраслевой орган государственной власти Свердловской области – Управление социальной политики № 17 по городам Лесной, </a:t>
            </a:r>
            <a:r>
              <a:rPr lang="ru-RU" sz="1600" dirty="0" err="1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Н.Тура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и Качканар.</a:t>
            </a:r>
          </a:p>
          <a:p>
            <a:pPr marL="271463">
              <a:spcAft>
                <a:spcPts val="600"/>
              </a:spcAft>
              <a:tabLst>
                <a:tab pos="457200" algn="l"/>
                <a:tab pos="11430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7. Предприятия, учреждения культуры, спорта, образования ГО «Город Лесной».</a:t>
            </a:r>
          </a:p>
          <a:p>
            <a:pPr marL="271463">
              <a:spcAft>
                <a:spcPts val="600"/>
              </a:spcAft>
              <a:tabLst>
                <a:tab pos="457200" algn="l"/>
                <a:tab pos="11430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8. Руководство и общественные организации ФГУП «Комбинат «</a:t>
            </a:r>
            <a:r>
              <a:rPr lang="ru-RU" sz="1600" dirty="0" err="1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Электрохимприбор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».</a:t>
            </a:r>
          </a:p>
          <a:p>
            <a:pPr marL="271463">
              <a:spcAft>
                <a:spcPts val="600"/>
              </a:spcAft>
              <a:tabLst>
                <a:tab pos="457200" algn="l"/>
                <a:tab pos="11430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9. Индивидуальные предприниматели.</a:t>
            </a:r>
          </a:p>
          <a:p>
            <a:pPr marL="271463">
              <a:spcAft>
                <a:spcPts val="600"/>
              </a:spcAft>
              <a:tabLst>
                <a:tab pos="457200" algn="l"/>
                <a:tab pos="11430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10. Редакции газет «Вестник» и «Резонанс».</a:t>
            </a:r>
          </a:p>
          <a:p>
            <a:pPr marL="271463"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</a:p>
          <a:p>
            <a:pPr indent="271463">
              <a:spcAft>
                <a:spcPts val="0"/>
              </a:spcAft>
            </a:pPr>
            <a:endPara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271463"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 descr="https://i.mycdn.me/i?r=AyH4iRPQ2q0otWIFepML2LxRNe8m8BFF_HjwjPcZ2PaHv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1" y="4059741"/>
            <a:ext cx="4175763" cy="229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00" y="1365249"/>
            <a:ext cx="4200634" cy="24001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62876" y="804449"/>
            <a:ext cx="279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1500" algn="l"/>
              </a:tabLst>
            </a:pPr>
            <a:r>
              <a:rPr lang="ru-RU" b="1" dirty="0">
                <a:solidFill>
                  <a:srgbClr val="004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Участники практики</a:t>
            </a:r>
            <a:endParaRPr lang="ru-RU" dirty="0">
              <a:solidFill>
                <a:srgbClr val="004D86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>
            <a:off x="3962398" y="-11155"/>
            <a:ext cx="8229600" cy="16055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3060702" y="-3071855"/>
            <a:ext cx="1583268" cy="770466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 flipV="1">
            <a:off x="7806265" y="4953000"/>
            <a:ext cx="4385733" cy="18949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 flipV="1">
            <a:off x="5154296" y="687702"/>
            <a:ext cx="1028273" cy="11336868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390" y="79502"/>
            <a:ext cx="385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Городской округ «Город Лесной»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Свердловская область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7418" y="0"/>
            <a:ext cx="428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Общественная организация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Комитет солдатских матерей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968" y="1658782"/>
            <a:ext cx="1168823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Создано общественное объединение «Комитет солдатских матерей </a:t>
            </a:r>
            <a:r>
              <a:rPr lang="ru-RU" sz="1600" dirty="0" err="1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г.Лесного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», целью деятельности которого являются вопросы защиты прав лиц </a:t>
            </a:r>
            <a:r>
              <a:rPr lang="ru-RU" sz="1600" dirty="0" err="1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допризывно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-призывного возраста, военнослужащих и членов их семей, информационной, психологической, социальной помощи и поддержки этой категории населения.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Сформирована 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система взаимодействия субъектов, позволяющая эффективно решать вопросы защиты прав лиц </a:t>
            </a:r>
            <a:r>
              <a:rPr lang="ru-RU" sz="1600" dirty="0" err="1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допризывно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-призывного возраста, военнослужащих, проходящих военную службу, членов их семей и родственников.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Количество 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активных </a:t>
            </a:r>
            <a:r>
              <a:rPr lang="ru-RU" sz="1600" dirty="0" smtClean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горожан в этой сфере увеличилось с 7 до 32 человек.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Количество добровольцев, вовлеченных в </a:t>
            </a:r>
            <a:r>
              <a:rPr lang="ru-RU" sz="1600" dirty="0" smtClean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данную сферу, возросло с 7 до 1000 человек.</a:t>
            </a:r>
          </a:p>
          <a:p>
            <a:pPr indent="450215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Реализовано более 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80 инициатив женщин-матерей, часть из которых стали постоянными социально-значимыми проектами, уникальными практиками </a:t>
            </a:r>
            <a:r>
              <a:rPr lang="ru-RU" sz="1600" dirty="0" smtClean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Лесного. </a:t>
            </a:r>
          </a:p>
          <a:p>
            <a:pPr indent="450215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Растет правовая грамотность 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лиц </a:t>
            </a:r>
            <a:r>
              <a:rPr lang="ru-RU" sz="1600" dirty="0" err="1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допризывно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-призывного возраста, военнослужащих, проходящих военную службу, членов их семей и родственников.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Систематизированы сведения о ветеранах боевых действий и локальных войн, погибших военнослужащих, проходивших военную службу, членах их семей и родственниках. </a:t>
            </a:r>
            <a:endParaRPr lang="ru-RU" sz="1600" dirty="0" smtClean="0">
              <a:solidFill>
                <a:srgbClr val="002060"/>
              </a:solidFill>
              <a:latin typeface="Liberation Serif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Издана 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книга «Они сражались на дальних рубежах</a:t>
            </a:r>
            <a:r>
              <a:rPr lang="ru-RU" sz="1600" dirty="0" smtClean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» о ветеранах боевых действий, книга 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воспоминания ветерана Великой Отечественной войны </a:t>
            </a:r>
            <a:r>
              <a:rPr lang="ru-RU" sz="1600" dirty="0" err="1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Поясова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 В.С</a:t>
            </a:r>
            <a:r>
              <a:rPr lang="ru-RU" sz="1600" dirty="0" smtClean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219" y="567796"/>
            <a:ext cx="83185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4D86"/>
                </a:solidFill>
                <a:latin typeface="Georgia" panose="02040502050405020303" pitchFamily="18" charset="0"/>
              </a:rPr>
              <a:t>Показатели </a:t>
            </a:r>
            <a:r>
              <a:rPr lang="ru-RU" sz="1600" b="1" dirty="0" smtClean="0">
                <a:solidFill>
                  <a:srgbClr val="004D86"/>
                </a:solidFill>
                <a:latin typeface="Georgia" panose="02040502050405020303" pitchFamily="18" charset="0"/>
              </a:rPr>
              <a:t>                                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4D86"/>
                </a:solidFill>
                <a:latin typeface="Georgia" panose="02040502050405020303" pitchFamily="18" charset="0"/>
              </a:rPr>
              <a:t>социально-экономического </a:t>
            </a:r>
            <a:r>
              <a:rPr lang="ru-RU" sz="1600" b="1" dirty="0">
                <a:solidFill>
                  <a:srgbClr val="004D86"/>
                </a:solidFill>
                <a:latin typeface="Georgia" panose="02040502050405020303" pitchFamily="18" charset="0"/>
              </a:rPr>
              <a:t>развития территории, </a:t>
            </a:r>
            <a:r>
              <a:rPr lang="ru-RU" sz="1600" b="1" dirty="0" smtClean="0">
                <a:solidFill>
                  <a:srgbClr val="004D86"/>
                </a:solidFill>
                <a:latin typeface="Georgia" panose="02040502050405020303" pitchFamily="18" charset="0"/>
              </a:rPr>
              <a:t>                                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4D86"/>
                </a:solidFill>
                <a:latin typeface="Georgia" panose="02040502050405020303" pitchFamily="18" charset="0"/>
              </a:rPr>
              <a:t>характеризующие </a:t>
            </a:r>
            <a:r>
              <a:rPr lang="ru-RU" sz="1600" b="1" dirty="0">
                <a:solidFill>
                  <a:srgbClr val="004D86"/>
                </a:solidFill>
                <a:latin typeface="Georgia" panose="02040502050405020303" pitchFamily="18" charset="0"/>
              </a:rPr>
              <a:t>положение после внедрения </a:t>
            </a:r>
            <a:r>
              <a:rPr lang="ru-RU" sz="1600" b="1" dirty="0" smtClean="0">
                <a:solidFill>
                  <a:srgbClr val="004D86"/>
                </a:solidFill>
                <a:latin typeface="Georgia" panose="02040502050405020303" pitchFamily="18" charset="0"/>
              </a:rPr>
              <a:t>Проекта</a:t>
            </a:r>
            <a:endParaRPr lang="ru-RU" sz="1600" b="1" dirty="0">
              <a:solidFill>
                <a:srgbClr val="004D8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>
            <a:off x="3962398" y="-11155"/>
            <a:ext cx="8229600" cy="16055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3060702" y="-3071855"/>
            <a:ext cx="1583268" cy="770466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 flipV="1">
            <a:off x="7806265" y="4953000"/>
            <a:ext cx="4385733" cy="18949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 flipV="1">
            <a:off x="5154296" y="687702"/>
            <a:ext cx="1028273" cy="11336868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390" y="79502"/>
            <a:ext cx="385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Городской округ «Город Лесной»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Свердловская область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7418" y="0"/>
            <a:ext cx="428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Общественная организация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Комитет солдатских матерей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0994" y="1234071"/>
            <a:ext cx="494758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5715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Решение конкретных социально значимых проблем общества по месту жительства.</a:t>
            </a:r>
          </a:p>
          <a:p>
            <a:pPr marL="285750" indent="-285750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571500" algn="l"/>
              </a:tabLs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Активизация потенциала благотворительности и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добровольчества, увеличение числа лиц, желающих участвовать в жизни города.  </a:t>
            </a:r>
          </a:p>
          <a:p>
            <a:pPr marL="285750" indent="-285750" algn="just">
              <a:spcAft>
                <a:spcPts val="600"/>
              </a:spcAft>
              <a:buFont typeface="Symbol" panose="05050102010706020507" pitchFamily="18" charset="2"/>
              <a:buChar char=""/>
              <a:tabLst>
                <a:tab pos="5715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Развитие личностной, социальной, гражданской культуры жителей города.</a:t>
            </a:r>
          </a:p>
          <a:p>
            <a:pPr indent="271463" algn="just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4" y="1030027"/>
            <a:ext cx="3012343" cy="22592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4" y="3513994"/>
            <a:ext cx="3012343" cy="2259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054" y="5773251"/>
            <a:ext cx="33324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Открытка солдату от детей Лесного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Подготовка </a:t>
            </a: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к Дню призывника.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https://i.mycdn.me/image?id=874401273096&amp;t=3&amp;plc=WEB&amp;tkn=*pfmKscryJdeIP-H9yWAhICNt37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88" y="3468720"/>
            <a:ext cx="3328081" cy="222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i.mycdn.me/image?id=874401267464&amp;t=3&amp;plc=WEB&amp;tkn=*FAJD5PlBeEP53dR_zZSx6LR1Mb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88" y="990952"/>
            <a:ext cx="3203106" cy="228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i.mycdn.me/image?id=874401273352&amp;t=3&amp;plc=WEB&amp;tkn=*ACKn4Fbx_Yc2KVwvChl-LVx1QY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72" y="3516224"/>
            <a:ext cx="3186896" cy="2280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85888" y="5841999"/>
            <a:ext cx="3203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День Героев Отечества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8920" y="817477"/>
            <a:ext cx="437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1500" algn="l"/>
              </a:tabLst>
            </a:pPr>
            <a:r>
              <a:rPr lang="ru-RU" b="1" dirty="0">
                <a:solidFill>
                  <a:srgbClr val="004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Эффекты от реализации </a:t>
            </a:r>
            <a:r>
              <a:rPr lang="ru-RU" b="1" dirty="0" smtClean="0">
                <a:solidFill>
                  <a:srgbClr val="004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Проекта</a:t>
            </a:r>
            <a:endParaRPr lang="ru-RU" b="1" dirty="0">
              <a:solidFill>
                <a:srgbClr val="004D86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>
            <a:off x="3962398" y="-11155"/>
            <a:ext cx="8229600" cy="16055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3060702" y="-3071855"/>
            <a:ext cx="1583268" cy="770466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 flipV="1">
            <a:off x="7806265" y="4953000"/>
            <a:ext cx="4385733" cy="18949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 flipV="1">
            <a:off x="5154296" y="687702"/>
            <a:ext cx="1028273" cy="11336868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390" y="79502"/>
            <a:ext cx="385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Городской округ «Город Лесной»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Свердловская область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7418" y="0"/>
            <a:ext cx="428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Общественная организация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Комитет солдатских матерей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86106" y="1553276"/>
            <a:ext cx="11406143" cy="2982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tabLst>
                <a:tab pos="571500" algn="l"/>
              </a:tabLst>
            </a:pPr>
            <a:endParaRPr lang="ru-RU" altLang="ru-RU" sz="16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0498" y="2045614"/>
            <a:ext cx="34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Субботники на местах захоронения </a:t>
            </a:r>
          </a:p>
          <a:p>
            <a:pPr algn="ctr"/>
            <a:r>
              <a:rPr lang="ru-RU" sz="1600" b="1" dirty="0" smtClean="0">
                <a:solidFill>
                  <a:srgbClr val="004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погибших военнослужащих</a:t>
            </a:r>
            <a:endParaRPr lang="ru-RU" sz="1600" b="1" dirty="0">
              <a:solidFill>
                <a:srgbClr val="004D86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"/>
          <a:stretch/>
        </p:blipFill>
        <p:spPr>
          <a:xfrm>
            <a:off x="7861149" y="1364105"/>
            <a:ext cx="4056498" cy="2550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11801" r="736" b="1655"/>
          <a:stretch/>
        </p:blipFill>
        <p:spPr>
          <a:xfrm>
            <a:off x="7842938" y="4222040"/>
            <a:ext cx="4074709" cy="23509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2" y="1296613"/>
            <a:ext cx="3820535" cy="25470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2" y="4067169"/>
            <a:ext cx="3820535" cy="24665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02" y="3346944"/>
            <a:ext cx="3144812" cy="20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>
            <a:off x="3962398" y="-11155"/>
            <a:ext cx="8229600" cy="16055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3060702" y="-3071855"/>
            <a:ext cx="1583268" cy="770466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 flipV="1">
            <a:off x="7806265" y="4953000"/>
            <a:ext cx="4385733" cy="18949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 flipV="1">
            <a:off x="5154296" y="687702"/>
            <a:ext cx="1028273" cy="11336868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390" y="79502"/>
            <a:ext cx="385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Городской округ «Город Лесной»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Свердловская область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7418" y="0"/>
            <a:ext cx="428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Общественная организация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Комитет солдатских матерей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86106" y="1553276"/>
            <a:ext cx="11406143" cy="2982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tabLst>
                <a:tab pos="571500" algn="l"/>
              </a:tabLst>
            </a:pPr>
            <a:endParaRPr lang="ru-RU" altLang="ru-RU" sz="16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2844" y="959928"/>
            <a:ext cx="4738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4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День Памяти Героя России </a:t>
            </a:r>
            <a:r>
              <a:rPr lang="ru-RU" sz="1600" b="1" dirty="0" err="1" smtClean="0">
                <a:solidFill>
                  <a:srgbClr val="004D8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О.Терешкина</a:t>
            </a:r>
            <a:endParaRPr lang="ru-RU" sz="1600" b="1" dirty="0">
              <a:solidFill>
                <a:srgbClr val="004D86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390" y="4709843"/>
            <a:ext cx="11491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 </a:t>
            </a:r>
            <a:endParaRPr lang="ru-RU" dirty="0">
              <a:solidFill>
                <a:srgbClr val="004D86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Рисунок 12" descr="https://i.mycdn.me/i?r=AyH4iRPQ2q0otWIFepML2LxRwGmCFe9ALHJ8WDKgCDuaQ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4" y="1491740"/>
            <a:ext cx="4378461" cy="290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.mycdn.me/i?r=AyH4iRPQ2q0otWIFepML2LxRHwE9EoKjIANePqfutZuMx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54" y="3677951"/>
            <a:ext cx="4735444" cy="296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.mycdn.me/i?r=AyH4iRPQ2q0otWIFepML2LxR5HBb3d92oy__ct5-tjaEG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93" y="1540864"/>
            <a:ext cx="4512585" cy="299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8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1024</Words>
  <Application>Microsoft Office PowerPoint</Application>
  <PresentationFormat>Широкоэкранный</PresentationFormat>
  <Paragraphs>104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Liberation Serif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Manager-17-2</dc:creator>
  <cp:lastModifiedBy>Виноградова Елена</cp:lastModifiedBy>
  <cp:revision>109</cp:revision>
  <dcterms:created xsi:type="dcterms:W3CDTF">2019-04-17T06:55:47Z</dcterms:created>
  <dcterms:modified xsi:type="dcterms:W3CDTF">2020-08-30T16:27:50Z</dcterms:modified>
</cp:coreProperties>
</file>